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2" r:id="rId2"/>
    <p:sldId id="593" r:id="rId3"/>
    <p:sldId id="594" r:id="rId4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stimil" initials="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D30"/>
    <a:srgbClr val="153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42" d="100"/>
          <a:sy n="42" d="100"/>
        </p:scale>
        <p:origin x="5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7A20F-515F-4242-908B-D18F73CF32EF}" type="doc">
      <dgm:prSet loTypeId="urn:microsoft.com/office/officeart/2005/8/layout/arrow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243A1A-22AB-49EE-AE00-40A5AAD0C34D}">
      <dgm:prSet phldrT="[Text]" custT="1"/>
      <dgm:spPr/>
      <dgm:t>
        <a:bodyPr/>
        <a:lstStyle/>
        <a:p>
          <a:r>
            <a:rPr lang="cs-CZ" sz="1600" b="1" cap="none" spc="200" smtClean="0">
              <a:ln w="29210"/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rPr>
            <a:t>Neuron consulting,s.r.o. nabízí Vám, podnikatelům pomocnou ruku - Krizové řízení firmy</a:t>
          </a:r>
          <a:endParaRPr lang="cs-CZ" sz="1600" b="1" cap="none" spc="200" dirty="0">
            <a:ln w="29210"/>
            <a:effectLst>
              <a:innerShdw blurRad="50800" dist="50800" dir="8100000">
                <a:srgbClr val="7D7D7D">
                  <a:alpha val="73000"/>
                </a:srgbClr>
              </a:innerShdw>
            </a:effectLst>
          </a:endParaRPr>
        </a:p>
      </dgm:t>
    </dgm:pt>
    <dgm:pt modelId="{D6262D3F-3540-4984-92AA-976EC8C5D0AC}" type="parTrans" cxnId="{5C4185A1-AFE0-4AC7-B628-922B86BFBD49}">
      <dgm:prSet/>
      <dgm:spPr/>
      <dgm:t>
        <a:bodyPr/>
        <a:lstStyle/>
        <a:p>
          <a:endParaRPr lang="cs-CZ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181E345-92A8-43A6-B52F-8B4DBAB7FCED}" type="sibTrans" cxnId="{5C4185A1-AFE0-4AC7-B628-922B86BFBD49}">
      <dgm:prSet/>
      <dgm:spPr/>
      <dgm:t>
        <a:bodyPr/>
        <a:lstStyle/>
        <a:p>
          <a:endParaRPr lang="cs-CZ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0A7B406-8EE2-4DDE-AEB2-2229D0757C4B}">
      <dgm:prSet phldrT="[Text]" custT="1"/>
      <dgm:spPr/>
      <dgm:t>
        <a:bodyPr/>
        <a:lstStyle/>
        <a:p>
          <a:r>
            <a:rPr lang="cs-CZ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Dopadají na Vás: </a:t>
          </a:r>
        </a:p>
        <a:p>
          <a:r>
            <a:rPr lang="cs-CZ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Nestabilní podmínky na trhu?</a:t>
          </a:r>
        </a:p>
        <a:p>
          <a:r>
            <a:rPr lang="cs-CZ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Přerušené kontakty se zákazníky, dodavateli?</a:t>
          </a:r>
        </a:p>
        <a:p>
          <a:r>
            <a:rPr lang="cs-CZ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Finanční nestabilita?</a:t>
          </a:r>
        </a:p>
        <a:p>
          <a:r>
            <a:rPr lang="cs-CZ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Máte pocit, že se nacházíte v krizovém období?</a:t>
          </a:r>
          <a:endParaRPr lang="cs-CZ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103A613-EF72-42A4-9A3A-906C845BC974}" type="parTrans" cxnId="{3F5B33B9-01C6-419F-8221-56A069D73F56}">
      <dgm:prSet/>
      <dgm:spPr/>
      <dgm:t>
        <a:bodyPr/>
        <a:lstStyle/>
        <a:p>
          <a:endParaRPr lang="cs-CZ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605C36C-1A0F-486B-93FB-0850404D57A9}" type="sibTrans" cxnId="{3F5B33B9-01C6-419F-8221-56A069D73F56}">
      <dgm:prSet/>
      <dgm:spPr/>
      <dgm:t>
        <a:bodyPr/>
        <a:lstStyle/>
        <a:p>
          <a:endParaRPr lang="cs-CZ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DB46699-BEF6-422B-9BB8-C9A78704127E}" type="pres">
      <dgm:prSet presAssocID="{5027A20F-515F-4242-908B-D18F73CF32E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520003C-F1F8-40FE-A84A-9F901E355797}" type="pres">
      <dgm:prSet presAssocID="{5027A20F-515F-4242-908B-D18F73CF32EF}" presName="divider" presStyleLbl="fgShp" presStyleIdx="0" presStyleCnt="1"/>
      <dgm:spPr/>
      <dgm:t>
        <a:bodyPr/>
        <a:lstStyle/>
        <a:p>
          <a:endParaRPr lang="cs-CZ"/>
        </a:p>
      </dgm:t>
    </dgm:pt>
    <dgm:pt modelId="{0CE1C795-9B54-4156-8960-F6E121130315}" type="pres">
      <dgm:prSet presAssocID="{B3243A1A-22AB-49EE-AE00-40A5AAD0C34D}" presName="downArrow" presStyleLbl="node1" presStyleIdx="0" presStyleCnt="2" custScaleX="43011" custScaleY="96154"/>
      <dgm:spPr/>
      <dgm:t>
        <a:bodyPr/>
        <a:lstStyle/>
        <a:p>
          <a:endParaRPr lang="cs-CZ"/>
        </a:p>
      </dgm:t>
    </dgm:pt>
    <dgm:pt modelId="{1B7CF9EF-39F4-4721-86ED-7D4C69C59147}" type="pres">
      <dgm:prSet presAssocID="{B3243A1A-22AB-49EE-AE00-40A5AAD0C34D}" presName="downArrowText" presStyleLbl="revTx" presStyleIdx="0" presStyleCnt="2" custScaleX="166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08DB16-263F-4F01-9F37-62D56817115B}" type="pres">
      <dgm:prSet presAssocID="{E0A7B406-8EE2-4DDE-AEB2-2229D0757C4B}" presName="upArrow" presStyleLbl="node1" presStyleIdx="1" presStyleCnt="2" custScaleX="46312" custScaleY="105769"/>
      <dgm:spPr/>
      <dgm:t>
        <a:bodyPr/>
        <a:lstStyle/>
        <a:p>
          <a:endParaRPr lang="cs-CZ"/>
        </a:p>
      </dgm:t>
    </dgm:pt>
    <dgm:pt modelId="{904693B1-E1A7-4A73-B02C-983F99B48F14}" type="pres">
      <dgm:prSet presAssocID="{E0A7B406-8EE2-4DDE-AEB2-2229D0757C4B}" presName="upArrowText" presStyleLbl="revTx" presStyleIdx="1" presStyleCnt="2" custScaleX="20165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F4442A-2FB5-4C98-9266-82EBD5E95CC3}" type="presOf" srcId="{E0A7B406-8EE2-4DDE-AEB2-2229D0757C4B}" destId="{904693B1-E1A7-4A73-B02C-983F99B48F14}" srcOrd="0" destOrd="0" presId="urn:microsoft.com/office/officeart/2005/8/layout/arrow3"/>
    <dgm:cxn modelId="{3F5B33B9-01C6-419F-8221-56A069D73F56}" srcId="{5027A20F-515F-4242-908B-D18F73CF32EF}" destId="{E0A7B406-8EE2-4DDE-AEB2-2229D0757C4B}" srcOrd="1" destOrd="0" parTransId="{7103A613-EF72-42A4-9A3A-906C845BC974}" sibTransId="{2605C36C-1A0F-486B-93FB-0850404D57A9}"/>
    <dgm:cxn modelId="{DE0BDDDC-1529-4ABE-9610-A32E4FAE8401}" type="presOf" srcId="{B3243A1A-22AB-49EE-AE00-40A5AAD0C34D}" destId="{1B7CF9EF-39F4-4721-86ED-7D4C69C59147}" srcOrd="0" destOrd="0" presId="urn:microsoft.com/office/officeart/2005/8/layout/arrow3"/>
    <dgm:cxn modelId="{5C4185A1-AFE0-4AC7-B628-922B86BFBD49}" srcId="{5027A20F-515F-4242-908B-D18F73CF32EF}" destId="{B3243A1A-22AB-49EE-AE00-40A5AAD0C34D}" srcOrd="0" destOrd="0" parTransId="{D6262D3F-3540-4984-92AA-976EC8C5D0AC}" sibTransId="{5181E345-92A8-43A6-B52F-8B4DBAB7FCED}"/>
    <dgm:cxn modelId="{2A80FE4D-2523-4A23-8D76-F4CD1715906F}" type="presOf" srcId="{5027A20F-515F-4242-908B-D18F73CF32EF}" destId="{0DB46699-BEF6-422B-9BB8-C9A78704127E}" srcOrd="0" destOrd="0" presId="urn:microsoft.com/office/officeart/2005/8/layout/arrow3"/>
    <dgm:cxn modelId="{9F9DE955-8D76-45D3-805F-C3B559006A78}" type="presParOf" srcId="{0DB46699-BEF6-422B-9BB8-C9A78704127E}" destId="{D520003C-F1F8-40FE-A84A-9F901E355797}" srcOrd="0" destOrd="0" presId="urn:microsoft.com/office/officeart/2005/8/layout/arrow3"/>
    <dgm:cxn modelId="{439FDA0A-28F4-4FEF-9474-7C5BC61F72CE}" type="presParOf" srcId="{0DB46699-BEF6-422B-9BB8-C9A78704127E}" destId="{0CE1C795-9B54-4156-8960-F6E121130315}" srcOrd="1" destOrd="0" presId="urn:microsoft.com/office/officeart/2005/8/layout/arrow3"/>
    <dgm:cxn modelId="{8F7245A4-9D52-4DB6-912D-766EB641782B}" type="presParOf" srcId="{0DB46699-BEF6-422B-9BB8-C9A78704127E}" destId="{1B7CF9EF-39F4-4721-86ED-7D4C69C59147}" srcOrd="2" destOrd="0" presId="urn:microsoft.com/office/officeart/2005/8/layout/arrow3"/>
    <dgm:cxn modelId="{E03216AF-51BD-4A4B-A11D-6365B7896EB9}" type="presParOf" srcId="{0DB46699-BEF6-422B-9BB8-C9A78704127E}" destId="{6208DB16-263F-4F01-9F37-62D56817115B}" srcOrd="3" destOrd="0" presId="urn:microsoft.com/office/officeart/2005/8/layout/arrow3"/>
    <dgm:cxn modelId="{A5339BD3-F9AF-4AF1-8C6F-A7DCDC26EA4B}" type="presParOf" srcId="{0DB46699-BEF6-422B-9BB8-C9A78704127E}" destId="{904693B1-E1A7-4A73-B02C-983F99B48F14}" srcOrd="4" destOrd="0" presId="urn:microsoft.com/office/officeart/2005/8/layout/arrow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ACAF1-5FEB-49E9-8384-112E997B9B5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A412C72-7996-413B-A627-6543E1BE0E6B}" type="pres">
      <dgm:prSet presAssocID="{CBFACAF1-5FEB-49E9-8384-112E997B9B5D}" presName="Name0" presStyleCnt="0">
        <dgm:presLayoutVars>
          <dgm:dir/>
          <dgm:animLvl val="lvl"/>
          <dgm:resizeHandles val="exact"/>
        </dgm:presLayoutVars>
      </dgm:prSet>
      <dgm:spPr/>
    </dgm:pt>
    <dgm:pt modelId="{F9CA1B1E-CB2A-47E6-A29E-CAA46DB70115}" type="pres">
      <dgm:prSet presAssocID="{CBFACAF1-5FEB-49E9-8384-112E997B9B5D}" presName="dummy" presStyleCnt="0"/>
      <dgm:spPr/>
    </dgm:pt>
    <dgm:pt modelId="{7E06579F-14DD-4A69-87F5-C29C0FE454D0}" type="pres">
      <dgm:prSet presAssocID="{CBFACAF1-5FEB-49E9-8384-112E997B9B5D}" presName="linH" presStyleCnt="0"/>
      <dgm:spPr/>
    </dgm:pt>
    <dgm:pt modelId="{D2582788-3999-4299-91DC-79939DDDB074}" type="pres">
      <dgm:prSet presAssocID="{CBFACAF1-5FEB-49E9-8384-112E997B9B5D}" presName="padding1" presStyleCnt="0"/>
      <dgm:spPr/>
    </dgm:pt>
    <dgm:pt modelId="{AE54086D-19ED-4998-B94A-3EA26980E6BE}" type="pres">
      <dgm:prSet presAssocID="{CBFACAF1-5FEB-49E9-8384-112E997B9B5D}" presName="padding2" presStyleCnt="0"/>
      <dgm:spPr/>
    </dgm:pt>
    <dgm:pt modelId="{1A27709D-9C94-4A74-A226-D10360D92D3A}" type="pres">
      <dgm:prSet presAssocID="{CBFACAF1-5FEB-49E9-8384-112E997B9B5D}" presName="negArrow" presStyleCnt="0"/>
      <dgm:spPr/>
    </dgm:pt>
    <dgm:pt modelId="{E8B71533-6514-42F2-B6B7-03D02B9837AE}" type="pres">
      <dgm:prSet presAssocID="{CBFACAF1-5FEB-49E9-8384-112E997B9B5D}" presName="backgroundArrow" presStyleLbl="node1" presStyleIdx="0" presStyleCnt="1" custLinFactNeighborX="77755" custLinFactNeighborY="3547"/>
      <dgm:spPr/>
    </dgm:pt>
  </dgm:ptLst>
  <dgm:cxnLst>
    <dgm:cxn modelId="{2BD1B397-EB8F-4A8E-9002-DDA055FD68F0}" type="presOf" srcId="{CBFACAF1-5FEB-49E9-8384-112E997B9B5D}" destId="{BA412C72-7996-413B-A627-6543E1BE0E6B}" srcOrd="0" destOrd="0" presId="urn:microsoft.com/office/officeart/2005/8/layout/hProcess3"/>
    <dgm:cxn modelId="{18222149-EA8C-49E4-869D-529C64E60F07}" type="presParOf" srcId="{BA412C72-7996-413B-A627-6543E1BE0E6B}" destId="{F9CA1B1E-CB2A-47E6-A29E-CAA46DB70115}" srcOrd="0" destOrd="0" presId="urn:microsoft.com/office/officeart/2005/8/layout/hProcess3"/>
    <dgm:cxn modelId="{7D436D1F-CA24-4D53-B667-DAA7F8CE82DF}" type="presParOf" srcId="{BA412C72-7996-413B-A627-6543E1BE0E6B}" destId="{7E06579F-14DD-4A69-87F5-C29C0FE454D0}" srcOrd="1" destOrd="0" presId="urn:microsoft.com/office/officeart/2005/8/layout/hProcess3"/>
    <dgm:cxn modelId="{F378E007-B9BB-46A4-8FF9-1DC461941B41}" type="presParOf" srcId="{7E06579F-14DD-4A69-87F5-C29C0FE454D0}" destId="{D2582788-3999-4299-91DC-79939DDDB074}" srcOrd="0" destOrd="0" presId="urn:microsoft.com/office/officeart/2005/8/layout/hProcess3"/>
    <dgm:cxn modelId="{E10C1052-E17B-4167-914C-0ABF754E9932}" type="presParOf" srcId="{7E06579F-14DD-4A69-87F5-C29C0FE454D0}" destId="{AE54086D-19ED-4998-B94A-3EA26980E6BE}" srcOrd="1" destOrd="0" presId="urn:microsoft.com/office/officeart/2005/8/layout/hProcess3"/>
    <dgm:cxn modelId="{2345D9A5-4FBB-4E4D-A197-DE0AF4EE4088}" type="presParOf" srcId="{7E06579F-14DD-4A69-87F5-C29C0FE454D0}" destId="{1A27709D-9C94-4A74-A226-D10360D92D3A}" srcOrd="2" destOrd="0" presId="urn:microsoft.com/office/officeart/2005/8/layout/hProcess3"/>
    <dgm:cxn modelId="{F9450F67-DEDD-4731-94BF-AF6729F08DEB}" type="presParOf" srcId="{7E06579F-14DD-4A69-87F5-C29C0FE454D0}" destId="{E8B71533-6514-42F2-B6B7-03D02B9837AE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FACAF1-5FEB-49E9-8384-112E997B9B5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A412C72-7996-413B-A627-6543E1BE0E6B}" type="pres">
      <dgm:prSet presAssocID="{CBFACAF1-5FEB-49E9-8384-112E997B9B5D}" presName="Name0" presStyleCnt="0">
        <dgm:presLayoutVars>
          <dgm:dir/>
          <dgm:animLvl val="lvl"/>
          <dgm:resizeHandles val="exact"/>
        </dgm:presLayoutVars>
      </dgm:prSet>
      <dgm:spPr/>
    </dgm:pt>
    <dgm:pt modelId="{F9CA1B1E-CB2A-47E6-A29E-CAA46DB70115}" type="pres">
      <dgm:prSet presAssocID="{CBFACAF1-5FEB-49E9-8384-112E997B9B5D}" presName="dummy" presStyleCnt="0"/>
      <dgm:spPr/>
    </dgm:pt>
    <dgm:pt modelId="{7E06579F-14DD-4A69-87F5-C29C0FE454D0}" type="pres">
      <dgm:prSet presAssocID="{CBFACAF1-5FEB-49E9-8384-112E997B9B5D}" presName="linH" presStyleCnt="0"/>
      <dgm:spPr/>
    </dgm:pt>
    <dgm:pt modelId="{D2582788-3999-4299-91DC-79939DDDB074}" type="pres">
      <dgm:prSet presAssocID="{CBFACAF1-5FEB-49E9-8384-112E997B9B5D}" presName="padding1" presStyleCnt="0"/>
      <dgm:spPr/>
    </dgm:pt>
    <dgm:pt modelId="{AE54086D-19ED-4998-B94A-3EA26980E6BE}" type="pres">
      <dgm:prSet presAssocID="{CBFACAF1-5FEB-49E9-8384-112E997B9B5D}" presName="padding2" presStyleCnt="0"/>
      <dgm:spPr/>
    </dgm:pt>
    <dgm:pt modelId="{1A27709D-9C94-4A74-A226-D10360D92D3A}" type="pres">
      <dgm:prSet presAssocID="{CBFACAF1-5FEB-49E9-8384-112E997B9B5D}" presName="negArrow" presStyleCnt="0"/>
      <dgm:spPr/>
    </dgm:pt>
    <dgm:pt modelId="{E8B71533-6514-42F2-B6B7-03D02B9837AE}" type="pres">
      <dgm:prSet presAssocID="{CBFACAF1-5FEB-49E9-8384-112E997B9B5D}" presName="backgroundArrow" presStyleLbl="node1" presStyleIdx="0" presStyleCnt="1" custLinFactNeighborX="77755" custLinFactNeighborY="3547"/>
      <dgm:spPr/>
    </dgm:pt>
  </dgm:ptLst>
  <dgm:cxnLst>
    <dgm:cxn modelId="{6144579A-5E96-420A-865B-8298346B5955}" type="presOf" srcId="{CBFACAF1-5FEB-49E9-8384-112E997B9B5D}" destId="{BA412C72-7996-413B-A627-6543E1BE0E6B}" srcOrd="0" destOrd="0" presId="urn:microsoft.com/office/officeart/2005/8/layout/hProcess3"/>
    <dgm:cxn modelId="{5BEFB799-5F65-4A3C-9C8B-5097A89CF392}" type="presParOf" srcId="{BA412C72-7996-413B-A627-6543E1BE0E6B}" destId="{F9CA1B1E-CB2A-47E6-A29E-CAA46DB70115}" srcOrd="0" destOrd="0" presId="urn:microsoft.com/office/officeart/2005/8/layout/hProcess3"/>
    <dgm:cxn modelId="{C764A53C-6574-4E15-AF8B-C558E6A5BA9F}" type="presParOf" srcId="{BA412C72-7996-413B-A627-6543E1BE0E6B}" destId="{7E06579F-14DD-4A69-87F5-C29C0FE454D0}" srcOrd="1" destOrd="0" presId="urn:microsoft.com/office/officeart/2005/8/layout/hProcess3"/>
    <dgm:cxn modelId="{8E4D8435-8B2D-4434-BE57-925716025E6D}" type="presParOf" srcId="{7E06579F-14DD-4A69-87F5-C29C0FE454D0}" destId="{D2582788-3999-4299-91DC-79939DDDB074}" srcOrd="0" destOrd="0" presId="urn:microsoft.com/office/officeart/2005/8/layout/hProcess3"/>
    <dgm:cxn modelId="{6C8E1793-14D7-41F8-B647-1CC6A138238E}" type="presParOf" srcId="{7E06579F-14DD-4A69-87F5-C29C0FE454D0}" destId="{AE54086D-19ED-4998-B94A-3EA26980E6BE}" srcOrd="1" destOrd="0" presId="urn:microsoft.com/office/officeart/2005/8/layout/hProcess3"/>
    <dgm:cxn modelId="{8586CDB7-2780-4109-9268-223EE7F9F1A8}" type="presParOf" srcId="{7E06579F-14DD-4A69-87F5-C29C0FE454D0}" destId="{1A27709D-9C94-4A74-A226-D10360D92D3A}" srcOrd="2" destOrd="0" presId="urn:microsoft.com/office/officeart/2005/8/layout/hProcess3"/>
    <dgm:cxn modelId="{DC31F74A-BE27-469D-874D-649AF8464D30}" type="presParOf" srcId="{7E06579F-14DD-4A69-87F5-C29C0FE454D0}" destId="{E8B71533-6514-42F2-B6B7-03D02B9837AE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0003C-F1F8-40FE-A84A-9F901E355797}">
      <dsp:nvSpPr>
        <dsp:cNvPr id="0" name=""/>
        <dsp:cNvSpPr/>
      </dsp:nvSpPr>
      <dsp:spPr>
        <a:xfrm rot="21300000">
          <a:off x="1474091" y="1527141"/>
          <a:ext cx="8769363" cy="76721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1C795-9B54-4156-8960-F6E121130315}">
      <dsp:nvSpPr>
        <dsp:cNvPr id="0" name=""/>
        <dsp:cNvSpPr/>
      </dsp:nvSpPr>
      <dsp:spPr>
        <a:xfrm>
          <a:off x="2407762" y="220470"/>
          <a:ext cx="1511950" cy="146981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CF9EF-39F4-4721-86ED-7D4C69C59147}">
      <dsp:nvSpPr>
        <dsp:cNvPr id="0" name=""/>
        <dsp:cNvSpPr/>
      </dsp:nvSpPr>
      <dsp:spPr>
        <a:xfrm>
          <a:off x="4959428" y="0"/>
          <a:ext cx="6251358" cy="160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cap="none" spc="200" smtClean="0">
              <a:ln w="29210"/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rPr>
            <a:t>Neuron consulting,s.r.o. nabízí Vám, podnikatelům pomocnou ruku - Krizové řízení firmy</a:t>
          </a:r>
          <a:endParaRPr lang="cs-CZ" sz="1600" b="1" kern="1200" cap="none" spc="200" dirty="0">
            <a:ln w="29210"/>
            <a:effectLst>
              <a:innerShdw blurRad="50800" dist="50800" dir="8100000">
                <a:srgbClr val="7D7D7D">
                  <a:alpha val="73000"/>
                </a:srgbClr>
              </a:innerShdw>
            </a:effectLst>
          </a:endParaRPr>
        </a:p>
      </dsp:txBody>
      <dsp:txXfrm>
        <a:off x="4959428" y="0"/>
        <a:ext cx="6251358" cy="1605030"/>
      </dsp:txXfrm>
    </dsp:sp>
    <dsp:sp modelId="{6208DB16-263F-4F01-9F37-62D56817115B}">
      <dsp:nvSpPr>
        <dsp:cNvPr id="0" name=""/>
        <dsp:cNvSpPr/>
      </dsp:nvSpPr>
      <dsp:spPr>
        <a:xfrm>
          <a:off x="7739814" y="2057733"/>
          <a:ext cx="1627989" cy="16167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693B1-E1A7-4A73-B02C-983F99B48F14}">
      <dsp:nvSpPr>
        <dsp:cNvPr id="0" name=""/>
        <dsp:cNvSpPr/>
      </dsp:nvSpPr>
      <dsp:spPr>
        <a:xfrm>
          <a:off x="-148259" y="2216471"/>
          <a:ext cx="7561398" cy="160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Dopadají na Vás: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Nestabilní podmínky na trhu?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Přerušené kontakty se zákazníky, dodavateli?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Finanční nestabilita?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Máte pocit, že se nacházíte v krizovém období?</a:t>
          </a:r>
          <a:endParaRPr lang="cs-CZ" sz="1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-148259" y="2216471"/>
        <a:ext cx="7561398" cy="1605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71533-6514-42F2-B6B7-03D02B9837AE}">
      <dsp:nvSpPr>
        <dsp:cNvPr id="0" name=""/>
        <dsp:cNvSpPr/>
      </dsp:nvSpPr>
      <dsp:spPr>
        <a:xfrm>
          <a:off x="0" y="56202"/>
          <a:ext cx="1862000" cy="72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71533-6514-42F2-B6B7-03D02B9837AE}">
      <dsp:nvSpPr>
        <dsp:cNvPr id="0" name=""/>
        <dsp:cNvSpPr/>
      </dsp:nvSpPr>
      <dsp:spPr>
        <a:xfrm>
          <a:off x="0" y="56202"/>
          <a:ext cx="1862000" cy="72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153067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93C-354F-489C-9B28-EE5B15455F94}" type="datetimeFigureOut">
              <a:rPr lang="cs-CZ" smtClean="0"/>
              <a:t>13. 4. 2020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6A82-94BA-46B0-8891-A42D2D712D0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155633"/>
            <a:ext cx="5127762" cy="1430384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0" y="1879600"/>
            <a:ext cx="12204000" cy="0"/>
          </a:xfrm>
          <a:prstGeom prst="line">
            <a:avLst/>
          </a:prstGeom>
          <a:ln w="101600" cmpd="sng">
            <a:solidFill>
              <a:srgbClr val="FD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4" b="42685"/>
          <a:stretch/>
        </p:blipFill>
        <p:spPr>
          <a:xfrm>
            <a:off x="9220883" y="2927350"/>
            <a:ext cx="2966763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8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93C-354F-489C-9B28-EE5B15455F94}" type="datetimeFigureOut">
              <a:rPr lang="cs-CZ" smtClean="0"/>
              <a:t>13. 4. 2020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6A82-94BA-46B0-8891-A42D2D712D0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74395"/>
            <a:ext cx="8991600" cy="460375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1530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-12000" y="927100"/>
            <a:ext cx="12204000" cy="0"/>
          </a:xfrm>
          <a:prstGeom prst="line">
            <a:avLst/>
          </a:prstGeom>
          <a:ln w="63500" cmpd="sng">
            <a:solidFill>
              <a:srgbClr val="FD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3366"/>
            <a:ext cx="2016262" cy="5624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4" b="42685"/>
          <a:stretch/>
        </p:blipFill>
        <p:spPr>
          <a:xfrm>
            <a:off x="9220883" y="2927350"/>
            <a:ext cx="2966763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7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93C-354F-489C-9B28-EE5B15455F94}" type="datetimeFigureOut">
              <a:rPr lang="cs-CZ" smtClean="0"/>
              <a:t>13. 4. 2020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6A82-94BA-46B0-8891-A42D2D712D0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 userDrawn="1"/>
        </p:nvSpPr>
        <p:spPr>
          <a:xfrm>
            <a:off x="469900" y="174395"/>
            <a:ext cx="89916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5306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-12000" y="927100"/>
            <a:ext cx="12204000" cy="0"/>
          </a:xfrm>
          <a:prstGeom prst="line">
            <a:avLst/>
          </a:prstGeom>
          <a:ln w="63500" cmpd="sng">
            <a:solidFill>
              <a:srgbClr val="FD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3366"/>
            <a:ext cx="2016262" cy="5624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4" b="42685"/>
          <a:stretch/>
        </p:blipFill>
        <p:spPr>
          <a:xfrm>
            <a:off x="9220883" y="2927350"/>
            <a:ext cx="2966763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9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93C-354F-489C-9B28-EE5B15455F94}" type="datetimeFigureOut">
              <a:rPr lang="cs-CZ" smtClean="0"/>
              <a:t>13. 4. 2020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6A82-94BA-46B0-8891-A42D2D712D0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9900" y="148995"/>
            <a:ext cx="8991600" cy="460375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1530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-12000" y="927100"/>
            <a:ext cx="12204000" cy="0"/>
          </a:xfrm>
          <a:prstGeom prst="line">
            <a:avLst/>
          </a:prstGeom>
          <a:ln w="63500" cmpd="sng">
            <a:solidFill>
              <a:srgbClr val="FD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3366"/>
            <a:ext cx="2016262" cy="56243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4" b="42685"/>
          <a:stretch/>
        </p:blipFill>
        <p:spPr>
          <a:xfrm>
            <a:off x="9220883" y="2927350"/>
            <a:ext cx="2966763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415293C-354F-489C-9B28-EE5B15455F94}" type="datetimeFigureOut">
              <a:rPr lang="cs-CZ" smtClean="0"/>
              <a:pPr/>
              <a:t>13. 4. 2020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EEC6A82-94BA-46B0-8891-A42D2D712D0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9900" y="174395"/>
            <a:ext cx="8991600" cy="460375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1530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12000" y="927100"/>
            <a:ext cx="12204000" cy="0"/>
          </a:xfrm>
          <a:prstGeom prst="line">
            <a:avLst/>
          </a:prstGeom>
          <a:ln w="63500" cmpd="sng">
            <a:solidFill>
              <a:srgbClr val="FD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3366"/>
            <a:ext cx="2016262" cy="56243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4" b="42685"/>
          <a:stretch/>
        </p:blipFill>
        <p:spPr>
          <a:xfrm>
            <a:off x="9220883" y="2927350"/>
            <a:ext cx="2966763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900" y="174395"/>
            <a:ext cx="8991600" cy="460375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1530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6A82-94BA-46B0-8891-A42D2D712D06}" type="slidenum">
              <a:rPr lang="cs-CZ" smtClean="0"/>
              <a:t>‹#›</a:t>
            </a:fld>
            <a:endParaRPr lang="cs-CZ"/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-12000" y="927100"/>
            <a:ext cx="12204000" cy="0"/>
          </a:xfrm>
          <a:prstGeom prst="line">
            <a:avLst/>
          </a:prstGeom>
          <a:ln w="63500" cmpd="sng">
            <a:solidFill>
              <a:srgbClr val="FD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3366"/>
            <a:ext cx="2016262" cy="5624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4" b="42685"/>
          <a:stretch/>
        </p:blipFill>
        <p:spPr>
          <a:xfrm>
            <a:off x="9220883" y="2927350"/>
            <a:ext cx="2966763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8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93C-354F-489C-9B28-EE5B15455F94}" type="datetimeFigureOut">
              <a:rPr lang="cs-CZ" smtClean="0"/>
              <a:t>13. 4. 2020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6A82-94BA-46B0-8891-A42D2D712D06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9900" y="174395"/>
            <a:ext cx="8991600" cy="460375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15306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-12000" y="927100"/>
            <a:ext cx="12204000" cy="0"/>
          </a:xfrm>
          <a:prstGeom prst="line">
            <a:avLst/>
          </a:prstGeom>
          <a:ln w="63500" cmpd="sng">
            <a:solidFill>
              <a:srgbClr val="FD8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23366"/>
            <a:ext cx="2016262" cy="5624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4" b="42685"/>
          <a:stretch/>
        </p:blipFill>
        <p:spPr>
          <a:xfrm>
            <a:off x="9220883" y="2927350"/>
            <a:ext cx="2966763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8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415293C-354F-489C-9B28-EE5B15455F94}" type="datetimeFigureOut">
              <a:rPr lang="cs-CZ" smtClean="0"/>
              <a:pPr/>
              <a:t>13. 4. 2020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EEC6A82-94BA-46B0-8891-A42D2D712D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48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google.com/url?sa=i&amp;url=https://obrazky.superia.cz/symboly/spoluprace.php&amp;psig=AOvVaw2MVBfb_0Hz6bftV7Tprr67&amp;ust=1585746335756000&amp;source=images&amp;cd=vfe&amp;ved=0CAIQjRxqFwoTCICc3cnjxOgCFQAAAAAdAAAAABAG" TargetMode="External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Data" Target="../diagrams/data3.xml"/><Relationship Id="rId5" Type="http://schemas.openxmlformats.org/officeDocument/2006/relationships/diagramData" Target="../diagrams/data2.xml"/><Relationship Id="rId15" Type="http://schemas.microsoft.com/office/2007/relationships/diagramDrawing" Target="../diagrams/drawing3.xml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diagramDrawing" Target="../diagrams/drawing2.xml"/><Relationship Id="rId14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4148986"/>
              </p:ext>
            </p:extLst>
          </p:nvPr>
        </p:nvGraphicFramePr>
        <p:xfrm>
          <a:off x="204159" y="1000665"/>
          <a:ext cx="11717547" cy="382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élník 6"/>
          <p:cNvSpPr/>
          <p:nvPr/>
        </p:nvSpPr>
        <p:spPr>
          <a:xfrm>
            <a:off x="3502646" y="2298595"/>
            <a:ext cx="5186709" cy="226081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obrázek 3" descr="Ilustrační obrázek klipart Spolupráce, Symboly zdarma ke stažení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25" y="2298595"/>
            <a:ext cx="1319932" cy="10957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204159" y="5089599"/>
            <a:ext cx="11783682" cy="17543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Převezmeme plnou zodpovědnost za krizové řízení Vaší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firmy.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Garantujeme plně dosažení výsledků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Ztráty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způsobené krizovým řízením jdou plně na náš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účet !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                                                           </a:t>
            </a:r>
            <a:endParaRPr lang="cs-CZ" sz="2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cs-CZ" sz="36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Krizové řízení </a:t>
            </a:r>
            <a:r>
              <a:rPr lang="cs-CZ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umíme!!!</a:t>
            </a:r>
            <a:endParaRPr lang="cs-CZ" sz="36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Program Files (x86)\Microsoft Office\MEDIA\CAGCAT10\j0283209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83" y="5805577"/>
            <a:ext cx="1024095" cy="10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20" y="5626450"/>
            <a:ext cx="1589799" cy="106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6112" r="13719" b="9387"/>
          <a:stretch/>
        </p:blipFill>
        <p:spPr bwMode="auto">
          <a:xfrm>
            <a:off x="396814" y="1060821"/>
            <a:ext cx="1514569" cy="143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87074" y="122678"/>
            <a:ext cx="887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Krizové řízení s Neuronem</a:t>
            </a:r>
            <a:endParaRPr lang="cs-CZ" sz="4000" b="1" u="sng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337" y="1060821"/>
            <a:ext cx="1474224" cy="106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7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009291"/>
            <a:ext cx="12191999" cy="56630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Hledáte osobnost, která má specifické znalosti a dovednosti?</a:t>
            </a:r>
          </a:p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Hledáte osobnost, která zároveň  zapadne do Vašeho týmu nebo naopak požadujete osobnost, která doplní a posune Váš tým?</a:t>
            </a:r>
          </a:p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Nebo snad hledáte mladou talentovanou osobnost, která má vysoký potenciál a kariéru před 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sebou?</a:t>
            </a:r>
          </a:p>
          <a:p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8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Naše společnost Vám nabízí pomoc formou </a:t>
            </a:r>
            <a:r>
              <a:rPr lang="cs-CZ" sz="2800" i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Executive</a:t>
            </a:r>
            <a:r>
              <a:rPr lang="cs-CZ" sz="28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cs-CZ" sz="28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search</a:t>
            </a:r>
            <a:endParaRPr lang="cs-CZ" sz="2800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cs-CZ" sz="2800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cs-CZ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cs-CZ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cs-CZ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Specializujeme 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se: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 osobnosti 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 manažerských pozicí jak v rámci ČR, tak i s přesahem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Střední management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Specialisty z oblasti výroby, 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logistiky, nákupu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řízení lidských zdrojů, financí, 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technologií a kvality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indent="-285750">
              <a:buFont typeface="Arial" panose="020B0604020202020204" pitchFamily="34" charset="0"/>
              <a:buChar char="•"/>
            </a:pP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cs-CZ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Nejen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že máme v této oblasti zkušenosti, vybíráme na míru našim zákazníkům.</a:t>
            </a:r>
          </a:p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Poskytujeme dle pozice až roční záruku na vybraného kandidáta. Máme přehled o trhu nejen v ČR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02646" y="2298595"/>
            <a:ext cx="5186709" cy="226081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ovéPole 10"/>
          <p:cNvSpPr txBox="1"/>
          <p:nvPr/>
        </p:nvSpPr>
        <p:spPr>
          <a:xfrm>
            <a:off x="120770" y="122678"/>
            <a:ext cx="9929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Executive</a:t>
            </a:r>
            <a:r>
              <a:rPr lang="cs-CZ" sz="4000" b="1" u="sng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cs-CZ" sz="4000" b="1" u="sng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search</a:t>
            </a:r>
            <a:r>
              <a:rPr lang="cs-CZ" sz="4000" b="1" u="sng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Neuron</a:t>
            </a:r>
            <a:endParaRPr lang="cs-CZ" sz="4000" b="1" u="sng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r="9612"/>
          <a:stretch/>
        </p:blipFill>
        <p:spPr bwMode="auto">
          <a:xfrm>
            <a:off x="120769" y="1"/>
            <a:ext cx="1457865" cy="8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9" y="3067761"/>
            <a:ext cx="1053823" cy="104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70" y="3067761"/>
            <a:ext cx="1332869" cy="105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0951307"/>
              </p:ext>
            </p:extLst>
          </p:nvPr>
        </p:nvGraphicFramePr>
        <p:xfrm>
          <a:off x="6189213" y="3201891"/>
          <a:ext cx="1862000" cy="78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74" y="3328987"/>
            <a:ext cx="1171575" cy="53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56795009"/>
              </p:ext>
            </p:extLst>
          </p:nvPr>
        </p:nvGraphicFramePr>
        <p:xfrm>
          <a:off x="2664963" y="3205879"/>
          <a:ext cx="1862000" cy="78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87995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5596" y="963259"/>
            <a:ext cx="12126403" cy="58785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u="sng" dirty="0"/>
              <a:t>VY: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Dlouhodobě neúspěšně hledáte zaměstnance na pozice v TOP managementu?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Dlouhodobě hledáte zaměstnance na pozice ve středním managementu Vaší společnosti?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Hledáte specialisty, kteří nejsou běžně na trhu?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dirty="0"/>
              <a:t>Nebo snad </a:t>
            </a:r>
            <a:r>
              <a:rPr lang="cs-CZ" dirty="0" smtClean="0"/>
              <a:t>obsazujete </a:t>
            </a:r>
            <a:r>
              <a:rPr lang="cs-CZ" dirty="0"/>
              <a:t>pozici jen na přechodnou dobu</a:t>
            </a:r>
            <a:r>
              <a:rPr lang="cs-CZ" dirty="0" smtClean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b="1" dirty="0"/>
          </a:p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b="1" dirty="0" smtClean="0"/>
          </a:p>
          <a:p>
            <a:endParaRPr lang="cs-CZ" b="1" u="sng" dirty="0" smtClean="0"/>
          </a:p>
          <a:p>
            <a:r>
              <a:rPr lang="cs-CZ" sz="2400" b="1" u="sng" dirty="0" smtClean="0"/>
              <a:t>My</a:t>
            </a:r>
            <a:r>
              <a:rPr lang="cs-CZ" sz="2400" b="1" u="sng" dirty="0"/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Nabízíme naše manažery a odborníky do Vašich řad</a:t>
            </a:r>
          </a:p>
          <a:p>
            <a:r>
              <a:rPr lang="cs-CZ" b="1" dirty="0"/>
              <a:t>Výhoda spolupráce s námi</a:t>
            </a:r>
            <a:r>
              <a:rPr lang="cs-CZ" b="1" dirty="0" smtClean="0"/>
              <a:t>?</a:t>
            </a:r>
            <a:r>
              <a:rPr lang="cs-CZ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Zkušenosti našich lidí v oblasti, kterou bude vykonávat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Velmi rychle se učící osobnost v případě potřeby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Schopnost nést plnou zodpovědnost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Schopnost dodat výsledek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Schopnost zaškolit jednotlivce a </a:t>
            </a:r>
            <a:r>
              <a:rPr lang="cs-CZ" dirty="0" smtClean="0"/>
              <a:t>tým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Z dlouhodobého hlediska úspora nákladů – na našeho zaměstnance se nevztahují firemní benefity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Trvání spolupráce je bez dalších nároků jednoznačně definována s</a:t>
            </a:r>
            <a:r>
              <a:rPr lang="cs-CZ" dirty="0" smtClean="0"/>
              <a:t>mlouvou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502646" y="2298595"/>
            <a:ext cx="5186709" cy="226081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ovéPole 10"/>
          <p:cNvSpPr txBox="1"/>
          <p:nvPr/>
        </p:nvSpPr>
        <p:spPr>
          <a:xfrm>
            <a:off x="406520" y="159390"/>
            <a:ext cx="9929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Interim management s Neuronem</a:t>
            </a:r>
            <a:endParaRPr lang="cs-CZ" sz="4000" b="1" u="sng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159390"/>
            <a:ext cx="657225" cy="7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626519"/>
            <a:ext cx="2857500" cy="12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773" y="2582036"/>
            <a:ext cx="2857500" cy="13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7670" r="10951" b="7072"/>
          <a:stretch/>
        </p:blipFill>
        <p:spPr bwMode="auto">
          <a:xfrm>
            <a:off x="5453961" y="2582036"/>
            <a:ext cx="1647825" cy="13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343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ur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- šablona" id="{5FB6A533-CB42-4A1C-8F66-8D9CD9FE18B1}" vid="{5124F5C7-3CDF-4AE4-AB15-949ED2089E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- šablona</Template>
  <TotalTime>4124</TotalTime>
  <Words>157</Words>
  <Application>Microsoft Office PowerPoint</Application>
  <PresentationFormat>Širokoúhlá obrazovka</PresentationFormat>
  <Paragraphs>51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Aharoni</vt:lpstr>
      <vt:lpstr>Arial</vt:lpstr>
      <vt:lpstr>Arial Black</vt:lpstr>
      <vt:lpstr>Century Gothic</vt:lpstr>
      <vt:lpstr>Wingdings</vt:lpstr>
      <vt:lpstr>Motiv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WINDOWS10</dc:creator>
  <cp:lastModifiedBy>WINDOWS10</cp:lastModifiedBy>
  <cp:revision>297</cp:revision>
  <dcterms:created xsi:type="dcterms:W3CDTF">2019-05-20T07:11:54Z</dcterms:created>
  <dcterms:modified xsi:type="dcterms:W3CDTF">2020-04-13T15:29:57Z</dcterms:modified>
</cp:coreProperties>
</file>