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72" r:id="rId4"/>
    <p:sldId id="269" r:id="rId5"/>
    <p:sldId id="260" r:id="rId6"/>
  </p:sldIdLst>
  <p:sldSz cx="12192000" cy="6858000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stimil" initials="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067"/>
    <a:srgbClr val="FD8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30" y="15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030" cy="496300"/>
          </a:xfrm>
          <a:prstGeom prst="rect">
            <a:avLst/>
          </a:prstGeom>
        </p:spPr>
        <p:txBody>
          <a:bodyPr vert="horz" lIns="87920" tIns="43960" rIns="87920" bIns="4396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952" y="0"/>
            <a:ext cx="2944029" cy="496300"/>
          </a:xfrm>
          <a:prstGeom prst="rect">
            <a:avLst/>
          </a:prstGeom>
        </p:spPr>
        <p:txBody>
          <a:bodyPr vert="horz" lIns="87920" tIns="43960" rIns="87920" bIns="43960" rtlCol="0"/>
          <a:lstStyle>
            <a:lvl1pPr algn="r">
              <a:defRPr sz="1200"/>
            </a:lvl1pPr>
          </a:lstStyle>
          <a:p>
            <a:fld id="{195C24DD-E5C7-48F9-9ADB-A5BD35625268}" type="datetimeFigureOut">
              <a:rPr lang="cs-CZ" smtClean="0"/>
              <a:t>14. 6. 2020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09702"/>
            <a:ext cx="2944030" cy="496300"/>
          </a:xfrm>
          <a:prstGeom prst="rect">
            <a:avLst/>
          </a:prstGeom>
        </p:spPr>
        <p:txBody>
          <a:bodyPr vert="horz" lIns="87920" tIns="43960" rIns="87920" bIns="4396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952" y="9409702"/>
            <a:ext cx="2944029" cy="496300"/>
          </a:xfrm>
          <a:prstGeom prst="rect">
            <a:avLst/>
          </a:prstGeom>
        </p:spPr>
        <p:txBody>
          <a:bodyPr vert="horz" lIns="87920" tIns="43960" rIns="87920" bIns="43960" rtlCol="0" anchor="b"/>
          <a:lstStyle>
            <a:lvl1pPr algn="r">
              <a:defRPr sz="1200"/>
            </a:lvl1pPr>
          </a:lstStyle>
          <a:p>
            <a:fld id="{5A860EFC-D3D1-426E-B5FB-06C47D7AE5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958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030" cy="496300"/>
          </a:xfrm>
          <a:prstGeom prst="rect">
            <a:avLst/>
          </a:prstGeom>
        </p:spPr>
        <p:txBody>
          <a:bodyPr vert="horz" lIns="87920" tIns="43960" rIns="87920" bIns="4396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952" y="0"/>
            <a:ext cx="2944029" cy="496300"/>
          </a:xfrm>
          <a:prstGeom prst="rect">
            <a:avLst/>
          </a:prstGeom>
        </p:spPr>
        <p:txBody>
          <a:bodyPr vert="horz" lIns="87920" tIns="43960" rIns="87920" bIns="43960" rtlCol="0"/>
          <a:lstStyle>
            <a:lvl1pPr algn="r">
              <a:defRPr sz="1200"/>
            </a:lvl1pPr>
          </a:lstStyle>
          <a:p>
            <a:fld id="{26EE2B6A-2056-40BA-A770-BD1C8EE4C707}" type="datetimeFigureOut">
              <a:rPr lang="cs-CZ" smtClean="0"/>
              <a:t>14. 6. 2020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6663"/>
            <a:ext cx="5945188" cy="3344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20" tIns="43960" rIns="87920" bIns="4396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209" y="4767851"/>
            <a:ext cx="5435600" cy="3899709"/>
          </a:xfrm>
          <a:prstGeom prst="rect">
            <a:avLst/>
          </a:prstGeom>
        </p:spPr>
        <p:txBody>
          <a:bodyPr vert="horz" lIns="87920" tIns="43960" rIns="87920" bIns="4396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09702"/>
            <a:ext cx="2944030" cy="496300"/>
          </a:xfrm>
          <a:prstGeom prst="rect">
            <a:avLst/>
          </a:prstGeom>
        </p:spPr>
        <p:txBody>
          <a:bodyPr vert="horz" lIns="87920" tIns="43960" rIns="87920" bIns="4396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952" y="9409702"/>
            <a:ext cx="2944029" cy="496300"/>
          </a:xfrm>
          <a:prstGeom prst="rect">
            <a:avLst/>
          </a:prstGeom>
        </p:spPr>
        <p:txBody>
          <a:bodyPr vert="horz" lIns="87920" tIns="43960" rIns="87920" bIns="43960" rtlCol="0" anchor="b"/>
          <a:lstStyle>
            <a:lvl1pPr algn="r">
              <a:defRPr sz="1200"/>
            </a:lvl1pPr>
          </a:lstStyle>
          <a:p>
            <a:fld id="{7F151FB3-0BE5-4A4E-A299-612956010E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48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98413" y="8830643"/>
            <a:ext cx="2981862" cy="46575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906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273A9A-EFF5-451B-BD45-74432E520F39}" type="slidenum">
              <a:rPr kumimoji="0" lang="cs-CZ" altLang="cs-CZ" sz="13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sym typeface="Century Gothic"/>
              </a:rPr>
              <a:pPr marL="0" marR="0" lvl="0" indent="0" algn="l" defTabSz="990600" rtl="0" eaLnBrk="1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sym typeface="Century Gothic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2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153067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5DC9-8E6A-4F83-A30F-87977C7B7956}" type="datetime1">
              <a:rPr lang="cs-CZ" smtClean="0"/>
              <a:t>14. 6. 2020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300" y="155633"/>
            <a:ext cx="5127762" cy="1430384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0" y="1879600"/>
            <a:ext cx="12204000" cy="0"/>
          </a:xfrm>
          <a:prstGeom prst="line">
            <a:avLst/>
          </a:prstGeom>
          <a:ln w="1016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8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C685-6A9A-43CF-896A-BCDD4E17B5C9}" type="datetime1">
              <a:rPr lang="cs-CZ" smtClean="0"/>
              <a:t>14. 6. 2020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174395"/>
            <a:ext cx="8991600" cy="460375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15306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7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7418-C592-4727-8F99-857B8C0D745E}" type="datetime1">
              <a:rPr lang="cs-CZ" smtClean="0"/>
              <a:t>14. 6. 2020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1"/>
          <p:cNvSpPr txBox="1">
            <a:spLocks/>
          </p:cNvSpPr>
          <p:nvPr userDrawn="1"/>
        </p:nvSpPr>
        <p:spPr>
          <a:xfrm>
            <a:off x="469900" y="174395"/>
            <a:ext cx="8991600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153067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9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8326-A281-424E-BD57-6295F89E08BD}" type="datetime1">
              <a:rPr lang="cs-CZ" smtClean="0"/>
              <a:t>14. 6. 2020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69900" y="148995"/>
            <a:ext cx="8991600" cy="460375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15306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7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1E5D76D-B203-4826-9A75-A06C5C0A0474}" type="datetime1">
              <a:rPr lang="cs-CZ" smtClean="0"/>
              <a:t>14. 6. 2020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EEC6A82-94BA-46B0-8891-A42D2D712D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9900" y="174395"/>
            <a:ext cx="8991600" cy="460375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15306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174395"/>
            <a:ext cx="8991600" cy="460375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15306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cxnSp>
        <p:nvCxnSpPr>
          <p:cNvPr id="6" name="Přímá spojnice 5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8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EE55-F9E5-4329-9EE3-E1D0F4A38B95}" type="datetime1">
              <a:rPr lang="cs-CZ" smtClean="0"/>
              <a:t>14. 6. 2020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9900" y="174395"/>
            <a:ext cx="8991600" cy="460375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15306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6" name="Přímá spojnice 5"/>
          <p:cNvCxnSpPr/>
          <p:nvPr userDrawn="1"/>
        </p:nvCxnSpPr>
        <p:spPr>
          <a:xfrm>
            <a:off x="-12000" y="927100"/>
            <a:ext cx="12204000" cy="0"/>
          </a:xfrm>
          <a:prstGeom prst="line">
            <a:avLst/>
          </a:prstGeom>
          <a:ln w="63500" cmpd="sng">
            <a:solidFill>
              <a:srgbClr val="FD8D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3366"/>
            <a:ext cx="2016262" cy="56243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94" b="42685"/>
          <a:stretch/>
        </p:blipFill>
        <p:spPr>
          <a:xfrm>
            <a:off x="9220883" y="2927350"/>
            <a:ext cx="2966763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8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E28CDC4-0304-45D0-B277-49AC6A0D5278}" type="datetime1">
              <a:rPr lang="cs-CZ" smtClean="0"/>
              <a:t>14. 6. 2020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6EEC6A82-94BA-46B0-8891-A42D2D712D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48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mailto:psticker@neuronconsulting.com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69235" y="2305879"/>
            <a:ext cx="105619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dirty="0"/>
          </a:p>
          <a:p>
            <a:endParaRPr lang="cs-CZ" sz="3200" b="1" dirty="0"/>
          </a:p>
          <a:p>
            <a:r>
              <a:rPr lang="cs-CZ" sz="3200" b="1" dirty="0"/>
              <a:t>Základy koučinku – otevřený kurz /2 dny/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79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D94646C0-AC6A-42D3-B044-242F5D75C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979" y="1577975"/>
            <a:ext cx="9412421" cy="435133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Co je koučink?</a:t>
            </a:r>
          </a:p>
          <a:p>
            <a:r>
              <a:rPr lang="cs-CZ" b="1" dirty="0"/>
              <a:t>Co můžete od koučinku očekávat?</a:t>
            </a:r>
          </a:p>
          <a:p>
            <a:r>
              <a:rPr lang="cs-CZ" b="1" dirty="0"/>
              <a:t>Co se dá koučinkem řešit?</a:t>
            </a:r>
          </a:p>
          <a:p>
            <a:r>
              <a:rPr lang="cs-CZ" b="1" dirty="0"/>
              <a:t>Podstata koučinku a s čím pracuje?</a:t>
            </a:r>
          </a:p>
          <a:p>
            <a:r>
              <a:rPr lang="cs-CZ" b="1" dirty="0"/>
              <a:t>Kouč</a:t>
            </a:r>
          </a:p>
          <a:p>
            <a:r>
              <a:rPr lang="cs-CZ" b="1" dirty="0"/>
              <a:t>Koučovaný</a:t>
            </a:r>
          </a:p>
          <a:p>
            <a:r>
              <a:rPr lang="cs-CZ" b="1" dirty="0"/>
              <a:t>Základní metodiky a postupy koučinku </a:t>
            </a:r>
          </a:p>
          <a:p>
            <a:r>
              <a:rPr lang="cs-CZ" b="1" dirty="0" err="1"/>
              <a:t>Solution</a:t>
            </a:r>
            <a:r>
              <a:rPr lang="cs-CZ" b="1" dirty="0"/>
              <a:t> koučink</a:t>
            </a:r>
          </a:p>
          <a:p>
            <a:r>
              <a:rPr lang="cs-CZ" b="1" dirty="0"/>
              <a:t>Výkonový koučink, koučování, vedení</a:t>
            </a:r>
          </a:p>
          <a:p>
            <a:r>
              <a:rPr lang="cs-CZ" b="1" dirty="0"/>
              <a:t>Praktický nácvik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3D4E28E7-8CD2-4090-958C-D802E6AD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2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745CEB0-3842-467C-9380-4632D43E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79" y="304181"/>
            <a:ext cx="8991600" cy="460375"/>
          </a:xfrm>
        </p:spPr>
        <p:txBody>
          <a:bodyPr/>
          <a:lstStyle/>
          <a:p>
            <a:r>
              <a:rPr lang="cs-CZ" dirty="0"/>
              <a:t>Obsah kurzu</a:t>
            </a:r>
          </a:p>
        </p:txBody>
      </p:sp>
      <p:sp>
        <p:nvSpPr>
          <p:cNvPr id="5" name="Šipka: zahnutá doleva 4">
            <a:extLst>
              <a:ext uri="{FF2B5EF4-FFF2-40B4-BE49-F238E27FC236}">
                <a16:creationId xmlns:a16="http://schemas.microsoft.com/office/drawing/2014/main" xmlns="" id="{52457E51-BDB5-406B-8489-2F18322D7933}"/>
              </a:ext>
            </a:extLst>
          </p:cNvPr>
          <p:cNvSpPr/>
          <p:nvPr/>
        </p:nvSpPr>
        <p:spPr>
          <a:xfrm>
            <a:off x="7361289" y="1966697"/>
            <a:ext cx="3638550" cy="4048125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Koučink</a:t>
            </a:r>
          </a:p>
        </p:txBody>
      </p:sp>
    </p:spTree>
    <p:extLst>
      <p:ext uri="{BB962C8B-B14F-4D97-AF65-F5344CB8AC3E}">
        <p14:creationId xmlns:p14="http://schemas.microsoft.com/office/powerpoint/2010/main" val="419495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xmlns="" id="{04D9410E-1766-454A-9A68-1A9F6DA6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21356" cy="4351338"/>
          </a:xfrm>
        </p:spPr>
        <p:txBody>
          <a:bodyPr/>
          <a:lstStyle/>
          <a:p>
            <a:pPr marL="360363" indent="-360363">
              <a:buFont typeface="Wingdings" panose="05000000000000000000" pitchFamily="2" charset="2"/>
              <a:buChar char="ü"/>
            </a:pPr>
            <a:r>
              <a:rPr lang="cs-CZ" dirty="0"/>
              <a:t>Získáte představu co je koučink a na jakých principech je založen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cs-CZ" dirty="0"/>
              <a:t>Získáte povědomí o možných typech koučovaných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cs-CZ" dirty="0"/>
              <a:t>Naučíte se nadefinovat koučink, uzavřít koučovací dohodu o průběhu koučinku s koučovaným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cs-CZ" dirty="0"/>
              <a:t>Naučíte se základní metodiky tzv. </a:t>
            </a:r>
            <a:r>
              <a:rPr lang="cs-CZ" dirty="0" err="1"/>
              <a:t>Solution</a:t>
            </a:r>
            <a:r>
              <a:rPr lang="cs-CZ" dirty="0"/>
              <a:t> koučinku a Výkonového koučinku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cs-CZ" dirty="0"/>
              <a:t>Prakticky si vyzkoušíte přípravu koučinku, tvorbu otázek a praktický krátký koučink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2168F7B2-EECB-4700-9482-B8668C8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6A82-94BA-46B0-8891-A42D2D712D06}" type="slidenum">
              <a:rPr lang="cs-CZ" smtClean="0"/>
              <a:t>3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53E138C7-5B12-491B-A84A-EBEC96F0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577"/>
            <a:ext cx="8991600" cy="460375"/>
          </a:xfrm>
        </p:spPr>
        <p:txBody>
          <a:bodyPr/>
          <a:lstStyle/>
          <a:p>
            <a:r>
              <a:rPr lang="cs-CZ" dirty="0"/>
              <a:t>Co můžete od kurzu  získat?</a:t>
            </a:r>
          </a:p>
        </p:txBody>
      </p:sp>
    </p:spTree>
    <p:extLst>
      <p:ext uri="{BB962C8B-B14F-4D97-AF65-F5344CB8AC3E}">
        <p14:creationId xmlns:p14="http://schemas.microsoft.com/office/powerpoint/2010/main" val="53585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§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anose="05000000000000000000" pitchFamily="2" charset="2"/>
              <a:buChar char="§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anose="05000000000000000000" pitchFamily="2" charset="2"/>
              <a:buChar char="§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anose="05000000000000000000" pitchFamily="2" charset="2"/>
              <a:buChar char="§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anose="05000000000000000000" pitchFamily="2" charset="2"/>
              <a:buChar char="§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DD29A9-678D-40A2-9FA9-1625AC91771A}" type="slidenum">
              <a:rPr kumimoji="0" lang="en-US" altLang="cs-CZ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sym typeface="Century Gothic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cs-CZ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sym typeface="Century Gothic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69235" y="306916"/>
            <a:ext cx="8991600" cy="4603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Termín a cena</a:t>
            </a:r>
            <a:endParaRPr lang="cs-CZ" altLang="cs-CZ" dirty="0"/>
          </a:p>
        </p:txBody>
      </p:sp>
      <p:sp>
        <p:nvSpPr>
          <p:cNvPr id="2048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17220" y="1131570"/>
            <a:ext cx="9604693" cy="5308987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altLang="cs-CZ" sz="1500" dirty="0">
              <a:solidFill>
                <a:srgbClr val="153067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cs-CZ" altLang="cs-CZ" sz="1900" b="1" dirty="0" smtClean="0">
              <a:solidFill>
                <a:srgbClr val="153067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cs-CZ" altLang="cs-CZ" sz="1900" b="1" dirty="0">
              <a:solidFill>
                <a:srgbClr val="153067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69235" y="1681316"/>
            <a:ext cx="92013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Termín: 	</a:t>
            </a:r>
            <a:r>
              <a:rPr lang="cs-CZ" sz="2800" dirty="0" smtClean="0"/>
              <a:t>28. – 29. 10. 2020</a:t>
            </a:r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b="1" dirty="0" smtClean="0"/>
              <a:t>Cena: 	</a:t>
            </a:r>
            <a:r>
              <a:rPr lang="cs-CZ" sz="2800" dirty="0" smtClean="0"/>
              <a:t>7.000,- Kč bez DPH</a:t>
            </a:r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b="1" dirty="0" smtClean="0"/>
              <a:t>Místo: 	</a:t>
            </a:r>
            <a:r>
              <a:rPr lang="cs-CZ" sz="2800" dirty="0" smtClean="0"/>
              <a:t>školící místnost Neuron </a:t>
            </a:r>
            <a:r>
              <a:rPr lang="cs-CZ" sz="2800" dirty="0" err="1" smtClean="0"/>
              <a:t>consulting</a:t>
            </a:r>
            <a:r>
              <a:rPr lang="cs-CZ" sz="2800" dirty="0" smtClean="0"/>
              <a:t>, s.r.o. 		na adrese Kratochvílova 562/1, 	Ostrava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5338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ovéPole 3"/>
          <p:cNvSpPr txBox="1"/>
          <p:nvPr/>
        </p:nvSpPr>
        <p:spPr>
          <a:xfrm>
            <a:off x="242004" y="6176209"/>
            <a:ext cx="10198101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 b="1">
                <a:solidFill>
                  <a:srgbClr val="153067"/>
                </a:solidFill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1" i="0" u="none" strike="noStrike" kern="0" cap="none" spc="0" normalizeH="0" baseline="0" noProof="0">
                <a:ln>
                  <a:noFill/>
                </a:ln>
                <a:solidFill>
                  <a:srgbClr val="153067"/>
                </a:solidFill>
                <a:effectLst/>
                <a:uLnTx/>
                <a:uFillTx/>
                <a:latin typeface="Century Gothic"/>
                <a:sym typeface="Century Gothic"/>
              </a:rPr>
              <a:t>© 2017 NEURON CONSULTING, S.R.O.</a:t>
            </a:r>
          </a:p>
        </p:txBody>
      </p:sp>
      <p:pic>
        <p:nvPicPr>
          <p:cNvPr id="108" name="Obrázek 2" descr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35" y="3653611"/>
            <a:ext cx="4017183" cy="220791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4" name="Skupina 4"/>
          <p:cNvGrpSpPr/>
          <p:nvPr/>
        </p:nvGrpSpPr>
        <p:grpSpPr>
          <a:xfrm>
            <a:off x="5766251" y="2518410"/>
            <a:ext cx="2597302" cy="888685"/>
            <a:chOff x="0" y="0"/>
            <a:chExt cx="2597301" cy="888683"/>
          </a:xfrm>
        </p:grpSpPr>
        <p:sp>
          <p:nvSpPr>
            <p:cNvPr id="109" name="TextovéPole 5"/>
            <p:cNvSpPr txBox="1"/>
            <p:nvPr/>
          </p:nvSpPr>
          <p:spPr>
            <a:xfrm>
              <a:off x="0" y="0"/>
              <a:ext cx="2102915" cy="472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solidFill>
                    <a:srgbClr val="153067"/>
                  </a:solidFill>
                </a:defRPr>
              </a:pPr>
              <a:r>
                <a: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153067"/>
                  </a:solidFill>
                  <a:effectLst/>
                  <a:uLnTx/>
                  <a:uFillTx/>
                  <a:latin typeface="Century Gothic"/>
                  <a:sym typeface="Century Gothic"/>
                </a:rPr>
                <a:t>MARKÉTA DŮBRAVOVÁ</a:t>
              </a:r>
            </a:p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00">
                  <a:solidFill>
                    <a:srgbClr val="FD8D30"/>
                  </a:solidFill>
                </a:defRPr>
              </a:pPr>
              <a:r>
                <a:rPr kumimoji="0" sz="1100" b="0" i="0" u="none" strike="noStrike" kern="0" cap="none" spc="0" normalizeH="0" baseline="0" noProof="0">
                  <a:ln>
                    <a:noFill/>
                  </a:ln>
                  <a:solidFill>
                    <a:srgbClr val="FD8D30"/>
                  </a:solidFill>
                  <a:effectLst/>
                  <a:uLnTx/>
                  <a:uFillTx/>
                  <a:latin typeface="Century Gothic"/>
                  <a:sym typeface="Century Gothic"/>
                </a:rPr>
                <a:t>ředitelka</a:t>
              </a:r>
            </a:p>
          </p:txBody>
        </p:sp>
        <p:sp>
          <p:nvSpPr>
            <p:cNvPr id="110" name="TextovéPole 6"/>
            <p:cNvSpPr txBox="1"/>
            <p:nvPr/>
          </p:nvSpPr>
          <p:spPr>
            <a:xfrm>
              <a:off x="196247" y="492443"/>
              <a:ext cx="2401055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>
                  <a:solidFill>
                    <a:srgbClr val="153067"/>
                  </a:solidFill>
                </a:defRPr>
              </a:pPr>
              <a:r>
                <a:rPr kumimoji="0" sz="1000" b="0" i="0" u="none" strike="noStrike" kern="0" cap="none" spc="0" normalizeH="0" baseline="0" noProof="0">
                  <a:ln>
                    <a:noFill/>
                  </a:ln>
                  <a:solidFill>
                    <a:srgbClr val="153067"/>
                  </a:solidFill>
                  <a:effectLst/>
                  <a:uLnTx/>
                  <a:uFillTx/>
                  <a:latin typeface="Century Gothic"/>
                  <a:sym typeface="Century Gothic"/>
                </a:rPr>
                <a:t>+420 725 012 799</a:t>
              </a:r>
            </a:p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>
                  <a:solidFill>
                    <a:srgbClr val="153067"/>
                  </a:solidFill>
                </a:defRPr>
              </a:pPr>
              <a:r>
                <a:rPr kumimoji="0" sz="1000" b="0" i="0" u="none" strike="noStrike" kern="0" cap="none" spc="0" normalizeH="0" baseline="0" noProof="0">
                  <a:ln>
                    <a:noFill/>
                  </a:ln>
                  <a:solidFill>
                    <a:srgbClr val="153067"/>
                  </a:solidFill>
                  <a:effectLst/>
                  <a:uLnTx/>
                  <a:uFillTx/>
                  <a:latin typeface="Century Gothic"/>
                  <a:sym typeface="Century Gothic"/>
                </a:rPr>
                <a:t>mdubravova@neuronconsulting.com</a:t>
              </a:r>
            </a:p>
          </p:txBody>
        </p:sp>
        <p:pic>
          <p:nvPicPr>
            <p:cNvPr id="111" name="Obrázek 7" descr="Obrázek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524" y="722047"/>
              <a:ext cx="102724" cy="1027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Obrázek 8" descr="Obrázek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525" y="560226"/>
              <a:ext cx="102724" cy="1027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3" name="Přímá spojnice 9"/>
            <p:cNvSpPr/>
            <p:nvPr/>
          </p:nvSpPr>
          <p:spPr>
            <a:xfrm>
              <a:off x="93525" y="485692"/>
              <a:ext cx="576001" cy="1"/>
            </a:xfrm>
            <a:prstGeom prst="line">
              <a:avLst/>
            </a:prstGeom>
            <a:noFill/>
            <a:ln w="25400" cap="flat">
              <a:solidFill>
                <a:srgbClr val="FD8D3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endParaRPr>
            </a:p>
          </p:txBody>
        </p:sp>
      </p:grpSp>
      <p:grpSp>
        <p:nvGrpSpPr>
          <p:cNvPr id="120" name="Skupina 10"/>
          <p:cNvGrpSpPr/>
          <p:nvPr/>
        </p:nvGrpSpPr>
        <p:grpSpPr>
          <a:xfrm>
            <a:off x="9022143" y="2507924"/>
            <a:ext cx="2374682" cy="888686"/>
            <a:chOff x="0" y="0"/>
            <a:chExt cx="2374680" cy="888684"/>
          </a:xfrm>
        </p:grpSpPr>
        <p:sp>
          <p:nvSpPr>
            <p:cNvPr id="115" name="TextovéPole 11"/>
            <p:cNvSpPr txBox="1"/>
            <p:nvPr/>
          </p:nvSpPr>
          <p:spPr>
            <a:xfrm>
              <a:off x="0" y="0"/>
              <a:ext cx="2243559" cy="477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solidFill>
                    <a:srgbClr val="153067"/>
                  </a:solidFill>
                </a:defRPr>
              </a:pPr>
              <a:r>
                <a: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53067"/>
                  </a:solidFill>
                  <a:effectLst/>
                  <a:uLnTx/>
                  <a:uFillTx/>
                  <a:latin typeface="Century Gothic"/>
                  <a:sym typeface="Century Gothic"/>
                </a:rPr>
                <a:t>VLASTIMIL MATÝSEK</a:t>
              </a:r>
            </a:p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00">
                  <a:solidFill>
                    <a:srgbClr val="FD8D30"/>
                  </a:solidFill>
                </a:defRPr>
              </a:pPr>
              <a:r>
                <a:rPr kumimoji="0" lang="cs-CZ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D8D30"/>
                  </a:solidFill>
                  <a:effectLst/>
                  <a:uLnTx/>
                  <a:uFillTx/>
                  <a:latin typeface="Century Gothic"/>
                  <a:sym typeface="Century Gothic"/>
                </a:rPr>
                <a:t>Konzultant, projektový manažer</a:t>
              </a:r>
              <a:endParaRPr kumimoji="0" sz="1100" b="0" i="0" u="none" strike="noStrike" kern="0" cap="none" spc="0" normalizeH="0" baseline="0" noProof="0" dirty="0">
                <a:ln>
                  <a:noFill/>
                </a:ln>
                <a:solidFill>
                  <a:srgbClr val="FD8D30"/>
                </a:solidFill>
                <a:effectLst/>
                <a:uLnTx/>
                <a:uFillTx/>
                <a:latin typeface="Century Gothic"/>
                <a:sym typeface="Century Gothic"/>
              </a:endParaRPr>
            </a:p>
          </p:txBody>
        </p:sp>
        <p:sp>
          <p:nvSpPr>
            <p:cNvPr id="116" name="TextovéPole 12"/>
            <p:cNvSpPr txBox="1"/>
            <p:nvPr/>
          </p:nvSpPr>
          <p:spPr>
            <a:xfrm>
              <a:off x="196247" y="492443"/>
              <a:ext cx="2178433" cy="396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>
                  <a:solidFill>
                    <a:srgbClr val="153067"/>
                  </a:solidFill>
                </a:defRPr>
              </a:pPr>
              <a:r>
                <a:rPr kumimoji="0" sz="1000" b="0" i="0" u="none" strike="noStrike" kern="0" cap="none" spc="0" normalizeH="0" baseline="0" noProof="0">
                  <a:ln>
                    <a:noFill/>
                  </a:ln>
                  <a:solidFill>
                    <a:srgbClr val="153067"/>
                  </a:solidFill>
                  <a:effectLst/>
                  <a:uLnTx/>
                  <a:uFillTx/>
                  <a:latin typeface="Century Gothic"/>
                  <a:sym typeface="Century Gothic"/>
                </a:rPr>
                <a:t>+420 736 250 310	</a:t>
              </a:r>
            </a:p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>
                  <a:solidFill>
                    <a:srgbClr val="153067"/>
                  </a:solidFill>
                </a:defRPr>
              </a:pPr>
              <a:r>
                <a:rPr kumimoji="0" sz="1000" b="0" i="0" u="none" strike="noStrike" kern="0" cap="none" spc="0" normalizeH="0" baseline="0" noProof="0">
                  <a:ln>
                    <a:noFill/>
                  </a:ln>
                  <a:solidFill>
                    <a:srgbClr val="153067"/>
                  </a:solidFill>
                  <a:effectLst/>
                  <a:uLnTx/>
                  <a:uFillTx/>
                  <a:latin typeface="Century Gothic"/>
                  <a:sym typeface="Century Gothic"/>
                </a:rPr>
                <a:t>vmatysek@neuronconsulting.com</a:t>
              </a:r>
            </a:p>
          </p:txBody>
        </p:sp>
        <p:pic>
          <p:nvPicPr>
            <p:cNvPr id="117" name="Obrázek 13" descr="Obrázek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524" y="722047"/>
              <a:ext cx="102724" cy="1027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8" name="Obrázek 14" descr="Obrázek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525" y="560226"/>
              <a:ext cx="102724" cy="1027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9" name="Přímá spojnice 15"/>
            <p:cNvSpPr/>
            <p:nvPr/>
          </p:nvSpPr>
          <p:spPr>
            <a:xfrm flipV="1">
              <a:off x="93525" y="487083"/>
              <a:ext cx="1314001" cy="654"/>
            </a:xfrm>
            <a:prstGeom prst="line">
              <a:avLst/>
            </a:prstGeom>
            <a:noFill/>
            <a:ln w="25400" cap="flat">
              <a:solidFill>
                <a:srgbClr val="FD8D3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sym typeface="Century Gothic"/>
              </a:endParaRPr>
            </a:p>
          </p:txBody>
        </p:sp>
      </p:grpSp>
      <p:grpSp>
        <p:nvGrpSpPr>
          <p:cNvPr id="128" name="Skupina 16"/>
          <p:cNvGrpSpPr/>
          <p:nvPr/>
        </p:nvGrpSpPr>
        <p:grpSpPr>
          <a:xfrm>
            <a:off x="5766251" y="3741904"/>
            <a:ext cx="2297910" cy="1218884"/>
            <a:chOff x="0" y="0"/>
            <a:chExt cx="2297908" cy="1218883"/>
          </a:xfrm>
        </p:grpSpPr>
        <p:grpSp>
          <p:nvGrpSpPr>
            <p:cNvPr id="126" name="Skupina 17"/>
            <p:cNvGrpSpPr/>
            <p:nvPr/>
          </p:nvGrpSpPr>
          <p:grpSpPr>
            <a:xfrm>
              <a:off x="0" y="-1"/>
              <a:ext cx="2297909" cy="1218885"/>
              <a:chOff x="0" y="0"/>
              <a:chExt cx="2297908" cy="1218883"/>
            </a:xfrm>
          </p:grpSpPr>
          <p:sp>
            <p:nvSpPr>
              <p:cNvPr id="121" name="TextovéPole 19"/>
              <p:cNvSpPr txBox="1"/>
              <p:nvPr/>
            </p:nvSpPr>
            <p:spPr>
              <a:xfrm>
                <a:off x="0" y="0"/>
                <a:ext cx="2263556" cy="472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>
                    <a:solidFill>
                      <a:srgbClr val="153067"/>
                    </a:solidFill>
                  </a:defRPr>
                </a:pPr>
                <a:r>
                  <a: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153067"/>
                    </a:solidFill>
                    <a:effectLst/>
                    <a:uLnTx/>
                    <a:uFillTx/>
                    <a:latin typeface="Century Gothic"/>
                    <a:sym typeface="Century Gothic"/>
                  </a:rPr>
                  <a:t>PAUL STICKER</a:t>
                </a: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00">
                    <a:solidFill>
                      <a:srgbClr val="FD8D30"/>
                    </a:solidFill>
                  </a:defRPr>
                </a:pPr>
                <a:r>
                  <a:rPr kumimoji="0" sz="1100" b="0" i="0" u="none" strike="noStrike" kern="0" cap="none" spc="0" normalizeH="0" baseline="0" noProof="0">
                    <a:ln>
                      <a:noFill/>
                    </a:ln>
                    <a:solidFill>
                      <a:srgbClr val="FD8D30"/>
                    </a:solidFill>
                    <a:effectLst/>
                    <a:uLnTx/>
                    <a:uFillTx/>
                    <a:latin typeface="Century Gothic"/>
                    <a:sym typeface="Century Gothic"/>
                  </a:rPr>
                  <a:t>Partner - německy mluvící země</a:t>
                </a:r>
              </a:p>
            </p:txBody>
          </p:sp>
          <p:sp>
            <p:nvSpPr>
              <p:cNvPr id="122" name="TextovéPole 20"/>
              <p:cNvSpPr txBox="1"/>
              <p:nvPr/>
            </p:nvSpPr>
            <p:spPr>
              <a:xfrm>
                <a:off x="196246" y="492443"/>
                <a:ext cx="2101663" cy="726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rgbClr val="153067"/>
                    </a:solidFill>
                  </a:defRPr>
                </a:pPr>
                <a:r>
                  <a:rPr kumimoji="0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153067"/>
                    </a:solidFill>
                    <a:effectLst/>
                    <a:uLnTx/>
                    <a:uFillTx/>
                    <a:latin typeface="Century Gothic"/>
                    <a:sym typeface="Century Gothic"/>
                  </a:rPr>
                  <a:t>+43 699 19 47 52 15	</a:t>
                </a: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rgbClr val="153067"/>
                    </a:solidFill>
                  </a:defRPr>
                </a:pPr>
                <a:r>
                  <a:rPr kumimoji="0" sz="1000" b="0" i="0" u="sng" strike="noStrike" kern="0" cap="none" spc="0" normalizeH="0" baseline="0" noProof="0">
                    <a:ln>
                      <a:noFill/>
                    </a:ln>
                    <a:solidFill>
                      <a:srgbClr val="0563C1"/>
                    </a:solidFill>
                    <a:effectLst/>
                    <a:uLnTx/>
                    <a:uFill>
                      <a:solidFill>
                        <a:srgbClr val="0563C1"/>
                      </a:solidFill>
                    </a:uFill>
                    <a:latin typeface="Century Gothic"/>
                    <a:sym typeface="Century Gothic"/>
                    <a:hlinkClick r:id="rId5"/>
                  </a:rPr>
                  <a:t>psticker@neuronconsulting.com</a:t>
                </a: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00">
                    <a:solidFill>
                      <a:srgbClr val="153067"/>
                    </a:solidFill>
                  </a:defRPr>
                </a:pPr>
                <a:endParaRPr kumimoji="0" sz="200" b="0" i="0" u="sng" strike="noStrike" kern="0" cap="none" spc="0" normalizeH="0" baseline="0" noProof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>
                    <a:solidFill>
                      <a:srgbClr val="0563C1"/>
                    </a:solidFill>
                  </a:uFill>
                  <a:latin typeface="Century Gothic"/>
                  <a:sym typeface="Century Gothic"/>
                  <a:hlinkClick r:id="rId5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rgbClr val="153067"/>
                    </a:solidFill>
                  </a:defRPr>
                </a:pPr>
                <a:r>
                  <a:rPr kumimoji="0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153067"/>
                    </a:solidFill>
                    <a:effectLst/>
                    <a:uLnTx/>
                    <a:uFillTx/>
                    <a:latin typeface="Century Gothic"/>
                    <a:sym typeface="Century Gothic"/>
                  </a:rPr>
                  <a:t>Ludwig-Kaiser-Strasse 24</a:t>
                </a: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rgbClr val="153067"/>
                    </a:solidFill>
                  </a:defRPr>
                </a:pPr>
                <a:r>
                  <a:rPr kumimoji="0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153067"/>
                    </a:solidFill>
                    <a:effectLst/>
                    <a:uLnTx/>
                    <a:uFillTx/>
                    <a:latin typeface="Century Gothic"/>
                    <a:sym typeface="Century Gothic"/>
                  </a:rPr>
                  <a:t>3021 Pressbaum Osterreich</a:t>
                </a:r>
              </a:p>
            </p:txBody>
          </p:sp>
          <p:pic>
            <p:nvPicPr>
              <p:cNvPr id="123" name="Obrázek 21" descr="Obrázek 2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524" y="722047"/>
                <a:ext cx="102724" cy="10272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24" name="Obrázek 22" descr="Obrázek 2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525" y="560226"/>
                <a:ext cx="102724" cy="10272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25" name="Přímá spojnice 23"/>
              <p:cNvSpPr/>
              <p:nvPr/>
            </p:nvSpPr>
            <p:spPr>
              <a:xfrm flipV="1">
                <a:off x="93525" y="487083"/>
                <a:ext cx="2160001" cy="654"/>
              </a:xfrm>
              <a:prstGeom prst="line">
                <a:avLst/>
              </a:prstGeom>
              <a:noFill/>
              <a:ln w="25400" cap="flat">
                <a:solidFill>
                  <a:srgbClr val="FD8D3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sym typeface="Century Gothic"/>
                </a:endParaRPr>
              </a:p>
            </p:txBody>
          </p:sp>
        </p:grpSp>
        <p:pic>
          <p:nvPicPr>
            <p:cNvPr id="127" name="Obrázek 18" descr="Obrázek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856" y="905535"/>
              <a:ext cx="130060" cy="1300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4" name="Skupina 24"/>
          <p:cNvGrpSpPr/>
          <p:nvPr/>
        </p:nvGrpSpPr>
        <p:grpSpPr>
          <a:xfrm>
            <a:off x="148480" y="2179759"/>
            <a:ext cx="2481075" cy="978406"/>
            <a:chOff x="0" y="0"/>
            <a:chExt cx="2481074" cy="978405"/>
          </a:xfrm>
        </p:grpSpPr>
        <p:grpSp>
          <p:nvGrpSpPr>
            <p:cNvPr id="132" name="Skupina 25"/>
            <p:cNvGrpSpPr/>
            <p:nvPr/>
          </p:nvGrpSpPr>
          <p:grpSpPr>
            <a:xfrm>
              <a:off x="0" y="-1"/>
              <a:ext cx="2481075" cy="978407"/>
              <a:chOff x="0" y="0"/>
              <a:chExt cx="2481074" cy="978405"/>
            </a:xfrm>
          </p:grpSpPr>
          <p:sp>
            <p:nvSpPr>
              <p:cNvPr id="129" name="TextovéPole 27"/>
              <p:cNvSpPr txBox="1"/>
              <p:nvPr/>
            </p:nvSpPr>
            <p:spPr>
              <a:xfrm>
                <a:off x="0" y="0"/>
                <a:ext cx="2134689" cy="307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1400">
                    <a:solidFill>
                      <a:srgbClr val="153067"/>
                    </a:solidFill>
                  </a:defRPr>
                </a:lvl1pPr>
              </a:lstStyle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153067"/>
                    </a:solidFill>
                    <a:effectLst/>
                    <a:uLnTx/>
                    <a:uFillTx/>
                    <a:latin typeface="Century Gothic"/>
                    <a:sym typeface="Century Gothic"/>
                  </a:rPr>
                  <a:t>Neuron consulting, s.r.o.</a:t>
                </a:r>
              </a:p>
            </p:txBody>
          </p:sp>
          <p:sp>
            <p:nvSpPr>
              <p:cNvPr id="130" name="TextovéPole 28"/>
              <p:cNvSpPr txBox="1"/>
              <p:nvPr/>
            </p:nvSpPr>
            <p:spPr>
              <a:xfrm>
                <a:off x="144884" y="328165"/>
                <a:ext cx="2336191" cy="6502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00">
                    <a:solidFill>
                      <a:srgbClr val="153067"/>
                    </a:solidFill>
                  </a:defRPr>
                </a:pPr>
                <a:endParaRPr kumimoji="0" sz="200" b="0" i="0" u="none" strike="noStrike" kern="0" cap="none" spc="0" normalizeH="0" baseline="0" noProof="0">
                  <a:ln>
                    <a:noFill/>
                  </a:ln>
                  <a:solidFill>
                    <a:srgbClr val="153067"/>
                  </a:solidFill>
                  <a:effectLst/>
                  <a:uLnTx/>
                  <a:uFillTx/>
                  <a:latin typeface="Century Gothic"/>
                  <a:sym typeface="Century Gothic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rgbClr val="153067"/>
                    </a:solidFill>
                  </a:defRPr>
                </a:pPr>
                <a:r>
                  <a:rPr kumimoji="0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153067"/>
                    </a:solidFill>
                    <a:effectLst/>
                    <a:uLnTx/>
                    <a:uFillTx/>
                    <a:latin typeface="Century Gothic"/>
                    <a:sym typeface="Century Gothic"/>
                  </a:rPr>
                  <a:t>Kratochvílova 562/1, 702 00 Ostrava</a:t>
                </a: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500">
                    <a:solidFill>
                      <a:srgbClr val="153067"/>
                    </a:solidFill>
                  </a:defRPr>
                </a:pPr>
                <a:endParaRPr kumimoji="0" sz="500" b="0" i="0" u="none" strike="noStrike" kern="0" cap="none" spc="0" normalizeH="0" baseline="0" noProof="0">
                  <a:ln>
                    <a:noFill/>
                  </a:ln>
                  <a:solidFill>
                    <a:srgbClr val="153067"/>
                  </a:solidFill>
                  <a:effectLst/>
                  <a:uLnTx/>
                  <a:uFillTx/>
                  <a:latin typeface="Century Gothic"/>
                  <a:sym typeface="Century Gothic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rgbClr val="153067"/>
                    </a:solidFill>
                  </a:defRPr>
                </a:pPr>
                <a:r>
                  <a:rPr kumimoji="0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153067"/>
                    </a:solidFill>
                    <a:effectLst/>
                    <a:uLnTx/>
                    <a:uFillTx/>
                    <a:latin typeface="Century Gothic"/>
                    <a:sym typeface="Century Gothic"/>
                  </a:rPr>
                  <a:t>IČO: 27781518</a:t>
                </a: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>
                    <a:solidFill>
                      <a:srgbClr val="153067"/>
                    </a:solidFill>
                  </a:defRPr>
                </a:pPr>
                <a:r>
                  <a:rPr kumimoji="0" sz="1000" b="0" i="0" u="none" strike="noStrike" kern="0" cap="none" spc="0" normalizeH="0" baseline="0" noProof="0">
                    <a:ln>
                      <a:noFill/>
                    </a:ln>
                    <a:solidFill>
                      <a:srgbClr val="153067"/>
                    </a:solidFill>
                    <a:effectLst/>
                    <a:uLnTx/>
                    <a:uFillTx/>
                    <a:latin typeface="Century Gothic"/>
                    <a:sym typeface="Century Gothic"/>
                  </a:rPr>
                  <a:t>DIČ: CZ27781518</a:t>
                </a:r>
              </a:p>
            </p:txBody>
          </p:sp>
          <p:sp>
            <p:nvSpPr>
              <p:cNvPr id="131" name="Přímá spojnice 29"/>
              <p:cNvSpPr/>
              <p:nvPr/>
            </p:nvSpPr>
            <p:spPr>
              <a:xfrm flipV="1">
                <a:off x="93525" y="308516"/>
                <a:ext cx="2052001" cy="654"/>
              </a:xfrm>
              <a:prstGeom prst="line">
                <a:avLst/>
              </a:prstGeom>
              <a:noFill/>
              <a:ln w="25400" cap="flat">
                <a:solidFill>
                  <a:srgbClr val="FD8D3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/>
                  <a:sym typeface="Century Gothic"/>
                </a:endParaRPr>
              </a:p>
            </p:txBody>
          </p:sp>
        </p:grpSp>
        <p:pic>
          <p:nvPicPr>
            <p:cNvPr id="133" name="Obrázek 26" descr="Obrázek 2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855" y="427545"/>
              <a:ext cx="130060" cy="1300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euro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- šablona" id="{5FB6A533-CB42-4A1C-8F66-8D9CD9FE18B1}" vid="{5124F5C7-3CDF-4AE4-AB15-949ED2089EA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- šablona</Template>
  <TotalTime>9650</TotalTime>
  <Words>178</Words>
  <Application>Microsoft Office PowerPoint</Application>
  <PresentationFormat>Širokoúhlá obrazovka</PresentationFormat>
  <Paragraphs>56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Motiv Office</vt:lpstr>
      <vt:lpstr>Prezentace aplikace PowerPoint</vt:lpstr>
      <vt:lpstr>Obsah kurzu</vt:lpstr>
      <vt:lpstr>Co můžete od kurzu  získat?</vt:lpstr>
      <vt:lpstr>Termín a cena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WINDOWS10</dc:creator>
  <cp:lastModifiedBy>WINDOWS10</cp:lastModifiedBy>
  <cp:revision>593</cp:revision>
  <cp:lastPrinted>2020-01-27T18:19:39Z</cp:lastPrinted>
  <dcterms:created xsi:type="dcterms:W3CDTF">2019-05-20T07:11:54Z</dcterms:created>
  <dcterms:modified xsi:type="dcterms:W3CDTF">2020-06-14T20:27:24Z</dcterms:modified>
</cp:coreProperties>
</file>